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8" r:id="rId20"/>
    <p:sldId id="279" r:id="rId21"/>
  </p:sldIdLst>
  <p:sldSz cx="18288000" cy="10287000"/>
  <p:notesSz cx="6858000" cy="9144000"/>
  <p:embeddedFontLst>
    <p:embeddedFont>
      <p:font typeface="Arial Nova Bold" panose="020B0604020202020204" charset="0"/>
      <p:regular r:id="rId22"/>
    </p:embeddedFont>
    <p:embeddedFont>
      <p:font typeface="Arial Nova Light" panose="020B0304020202020204" pitchFamily="34" charset="0"/>
      <p:regular r:id="rId23"/>
    </p:embeddedFont>
    <p:embeddedFont>
      <p:font typeface="DM Serif Display" pitchFamily="2" charset="0"/>
      <p:regular r:id="rId24"/>
    </p:embeddedFont>
    <p:embeddedFont>
      <p:font typeface="Open Sauce" panose="020B0604020202020204" charset="0"/>
      <p:regular r:id="rId25"/>
    </p:embeddedFont>
    <p:embeddedFont>
      <p:font typeface="Open Sauce Bold" panose="020B0604020202020204" charset="0"/>
      <p:regular r:id="rId26"/>
    </p:embeddedFont>
    <p:embeddedFont>
      <p:font typeface="Open Sauce Light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486400" y="4535729"/>
          <a:ext cx="7315200" cy="5133975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ROLL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VEERTA SHRIVASTAVA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23118108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SWARA MANDALE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23118102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NIDHI SAHU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23118070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CHANDRAKANT VERMA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23118024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2374115" y="804862"/>
            <a:ext cx="3112285" cy="4114800"/>
          </a:xfrm>
          <a:custGeom>
            <a:avLst/>
            <a:gdLst/>
            <a:ahLst/>
            <a:cxnLst/>
            <a:rect l="l" t="t" r="r" b="b"/>
            <a:pathLst>
              <a:path w="3112285" h="4114800">
                <a:moveTo>
                  <a:pt x="0" y="0"/>
                </a:moveTo>
                <a:lnTo>
                  <a:pt x="3112285" y="0"/>
                </a:lnTo>
                <a:lnTo>
                  <a:pt x="3112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85814" y="985838"/>
            <a:ext cx="9316373" cy="24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DIABETA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15603" y="747712"/>
            <a:ext cx="9926914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PROJECT REPORT 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80543" y="3212783"/>
            <a:ext cx="992691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ML-BASED PREDICTION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4206" y="647334"/>
            <a:ext cx="2740993" cy="973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spc="-125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Insights​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4303" y="2043367"/>
            <a:ext cx="17142607" cy="547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6373" lvl="1" indent="-413186" algn="l">
              <a:lnSpc>
                <a:spcPts val="5358"/>
              </a:lnSpc>
              <a:buFont typeface="Arial"/>
              <a:buChar char="•"/>
            </a:pPr>
            <a:r>
              <a:rPr lang="en-US" sz="3827" spc="-84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dataset is imbalanced in terms of diabetes prediction (only 27%positive).​</a:t>
            </a:r>
          </a:p>
          <a:p>
            <a:pPr marL="826373" lvl="1" indent="-413186" algn="l">
              <a:lnSpc>
                <a:spcPts val="5358"/>
              </a:lnSpc>
              <a:buFont typeface="Arial"/>
              <a:buChar char="•"/>
            </a:pPr>
            <a:r>
              <a:rPr lang="en-US" sz="3827" spc="-84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Health indicators like glucose, BMI, and insulin show wide variability, suggesting a mix of healthy and high-risk individuals.​</a:t>
            </a:r>
          </a:p>
          <a:p>
            <a:pPr marL="826373" lvl="1" indent="-413186" algn="l">
              <a:lnSpc>
                <a:spcPts val="5358"/>
              </a:lnSpc>
              <a:buFont typeface="Arial"/>
              <a:buChar char="•"/>
            </a:pPr>
            <a:r>
              <a:rPr lang="en-US" sz="3827" spc="-84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Variables such as insulin and skin thickness may have skewed distributions due to high maximum values.​</a:t>
            </a:r>
          </a:p>
          <a:p>
            <a:pPr marL="826373" lvl="1" indent="-413186" algn="l">
              <a:lnSpc>
                <a:spcPts val="5358"/>
              </a:lnSpc>
              <a:buFont typeface="Arial"/>
              <a:buChar char="•"/>
            </a:pPr>
            <a:r>
              <a:rPr lang="en-US" sz="3827" spc="-84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Mean BMI being in the obese range aligns with the relatively high diabetes rate.​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9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04800" y="612138"/>
            <a:ext cx="6182650" cy="913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-116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 Selection​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1459" y="1790700"/>
            <a:ext cx="17105081" cy="572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3196" spc="-7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Why Random Forest?</a:t>
            </a:r>
          </a:p>
          <a:p>
            <a:pPr marL="690035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 spc="-7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Random Forest is an ensemble algorithm that combines multiple decision trees for higher accuracy.</a:t>
            </a:r>
          </a:p>
          <a:p>
            <a:pPr marL="690035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 spc="-7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It reduces overfitting and improves generalization across diverse medical data.</a:t>
            </a:r>
          </a:p>
          <a:p>
            <a:pPr marL="690035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 spc="-7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Ideal for binary classification tasks like diabetes prediction (0 = Non-Diabetic, 1 = Diabetic).</a:t>
            </a:r>
          </a:p>
          <a:p>
            <a:pPr marL="690035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 spc="-7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Provides feature importance, helping identify key health factors influencing diabetes.</a:t>
            </a:r>
          </a:p>
          <a:p>
            <a:pPr marL="690035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 spc="-7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Offers better accuracy, robustness, and non-linear handling than Logistic Regression.</a:t>
            </a:r>
          </a:p>
          <a:p>
            <a:pPr marL="690035" lvl="1" indent="-345018" algn="l">
              <a:lnSpc>
                <a:spcPts val="4474"/>
              </a:lnSpc>
              <a:buFont typeface="Arial"/>
              <a:buChar char="•"/>
            </a:pPr>
            <a:r>
              <a:rPr lang="en-US" sz="3196" spc="-7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Selected as the final model for its reliable and stable performance</a:t>
            </a:r>
          </a:p>
          <a:p>
            <a:pPr algn="l">
              <a:lnSpc>
                <a:spcPts val="4474"/>
              </a:lnSpc>
            </a:pPr>
            <a:endParaRPr lang="en-US" sz="3196" spc="-7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9054" y="4614614"/>
            <a:ext cx="8781848" cy="5332755"/>
          </a:xfrm>
          <a:custGeom>
            <a:avLst/>
            <a:gdLst/>
            <a:ahLst/>
            <a:cxnLst/>
            <a:rect l="l" t="t" r="r" b="b"/>
            <a:pathLst>
              <a:path w="8781848" h="5332755">
                <a:moveTo>
                  <a:pt x="0" y="0"/>
                </a:moveTo>
                <a:lnTo>
                  <a:pt x="8781848" y="0"/>
                </a:lnTo>
                <a:lnTo>
                  <a:pt x="8781848" y="5332755"/>
                </a:lnTo>
                <a:lnTo>
                  <a:pt x="0" y="5332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71" b="-187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160" y="227937"/>
            <a:ext cx="6567639" cy="973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spc="-125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Training the model​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470364"/>
            <a:ext cx="18288000" cy="279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 algn="l">
              <a:lnSpc>
                <a:spcPts val="4479"/>
              </a:lnSpc>
              <a:buFont typeface="Arial"/>
              <a:buChar char="•"/>
            </a:pPr>
            <a:r>
              <a:rPr lang="en-US" sz="3199" spc="-7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Random Forest model learns patterns by building multiple decision trees using different subsets of the data and features.</a:t>
            </a:r>
          </a:p>
          <a:p>
            <a:pPr marL="690872" lvl="1" indent="-345436" algn="l">
              <a:lnSpc>
                <a:spcPts val="4479"/>
              </a:lnSpc>
              <a:buFont typeface="Arial"/>
              <a:buChar char="•"/>
            </a:pPr>
            <a:r>
              <a:rPr lang="en-US" sz="3199" spc="-7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Each tree makes an independent prediction, and the final output is decided by majority voting among all trees</a:t>
            </a:r>
          </a:p>
          <a:p>
            <a:pPr algn="l">
              <a:lnSpc>
                <a:spcPts val="4479"/>
              </a:lnSpc>
            </a:pPr>
            <a:endParaRPr lang="en-US" sz="3199" spc="-7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600" y="495300"/>
            <a:ext cx="6874619" cy="983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spc="-125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Correlation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6781" y="1623060"/>
            <a:ext cx="17771219" cy="6964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Pregnancies &amp; Age: 0.544 – Older women tend to have had morepregnancies.​</a:t>
            </a:r>
          </a:p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Skin Thickness &amp; BMI: 0.543 – Logical, as higher BMI often corresponds tomore fat under the skin.​</a:t>
            </a:r>
          </a:p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Glucose &amp; Insulin: 0.419– Elevated glucose often corresponds with elevatedinsulin due to insulin resistance.​</a:t>
            </a:r>
          </a:p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BMI &amp; Blood Pressure: 0.281 – Obesity increases blood pressure.​</a:t>
            </a:r>
          </a:p>
          <a:p>
            <a:pPr algn="l">
              <a:lnSpc>
                <a:spcPts val="4619"/>
              </a:lnSpc>
            </a:pPr>
            <a:endParaRPr lang="en-US" sz="3299" spc="-72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619"/>
              </a:lnSpc>
            </a:pPr>
            <a:r>
              <a:rPr lang="en-US" sz="3299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Weak or Non-significant Correlations:​</a:t>
            </a:r>
          </a:p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Insulin &amp; Blood Pressure: 0.045 – Weak and not significant.​</a:t>
            </a:r>
          </a:p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Pregnancies &amp; Insulin: 0.025 – Very weak.​</a:t>
            </a:r>
          </a:p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Age &amp; BMI: 0.026 – Virtually no relationship.​</a:t>
            </a:r>
          </a:p>
          <a:p>
            <a:pPr marL="712462" lvl="1" indent="-356231" algn="l">
              <a:lnSpc>
                <a:spcPts val="4619"/>
              </a:lnSpc>
              <a:buFont typeface="Arial"/>
              <a:buChar char="•"/>
            </a:pPr>
            <a:r>
              <a:rPr lang="en-US" sz="3299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Diabetes Pedigree Function &amp; Age: 0.034 – Insignificant.​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876300"/>
            <a:ext cx="10348202" cy="973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spc="-125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Correlation Analysis Conclusion​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7865" y="2095500"/>
            <a:ext cx="15397176" cy="451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0034" lvl="1" indent="-395017" algn="l">
              <a:lnSpc>
                <a:spcPts val="5122"/>
              </a:lnSpc>
              <a:buFont typeface="Arial"/>
              <a:buChar char="•"/>
            </a:pPr>
            <a:r>
              <a:rPr lang="en-US" sz="3659" spc="-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Glucose is the strongest individual predictor of diabetes in this dataset.​</a:t>
            </a:r>
          </a:p>
          <a:p>
            <a:pPr marL="790034" lvl="1" indent="-395017" algn="l">
              <a:lnSpc>
                <a:spcPts val="5122"/>
              </a:lnSpc>
              <a:buFont typeface="Arial"/>
              <a:buChar char="•"/>
            </a:pPr>
            <a:r>
              <a:rPr lang="en-US" sz="3659" spc="-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BMI, age, insulin, and skin thickness also play moderate roles.​</a:t>
            </a:r>
          </a:p>
          <a:p>
            <a:pPr marL="790034" lvl="1" indent="-395017" algn="l">
              <a:lnSpc>
                <a:spcPts val="5122"/>
              </a:lnSpc>
              <a:buFont typeface="Arial"/>
              <a:buChar char="•"/>
            </a:pPr>
            <a:r>
              <a:rPr lang="en-US" sz="3659" spc="-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All predictors except insulin and pedigree function show positive and statistically significant correlations with diabetes.​</a:t>
            </a:r>
          </a:p>
          <a:p>
            <a:pPr marL="790034" lvl="1" indent="-395017" algn="l">
              <a:lnSpc>
                <a:spcPts val="5122"/>
              </a:lnSpc>
              <a:buFont typeface="Arial"/>
              <a:buChar char="•"/>
            </a:pPr>
            <a:r>
              <a:rPr lang="en-US" sz="3659" spc="-8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predictors are not highly collinear, which is good for regression modelling.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600" y="366421"/>
            <a:ext cx="6381710" cy="973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spc="-125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 Evaluation​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6310" y="1354429"/>
            <a:ext cx="16723640" cy="856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1.Basic Metrics​</a:t>
            </a: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TP = 38</a:t>
            </a: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TN = 81​</a:t>
            </a: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FP = 19</a:t>
            </a: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FN = 16​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Total samples = 88 + 12 + 28 + 26 = 154​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-55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Accuracy​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Accuracy = (TP + TN) / Total = (38 + 81) / 154 = 77.3%​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​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Precision (for class 1)​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Precision = TP / (TP + FP) = 38/ (38 + 19) = 66.7%​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​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Recall (Sensitivity, for class 1)​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Recall = TP / (TP + FN) = 38/ (38 + 16) = 70.4%​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spc="-55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5. F1 Score (for class 1)​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F1 = (2 * Precision * Recall) / (Precision + Recall) = 68.4%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endParaRPr lang="en-US" sz="2500" spc="-55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6383" y="2864936"/>
            <a:ext cx="7001363" cy="5492087"/>
          </a:xfrm>
          <a:custGeom>
            <a:avLst/>
            <a:gdLst/>
            <a:ahLst/>
            <a:cxnLst/>
            <a:rect l="l" t="t" r="r" b="b"/>
            <a:pathLst>
              <a:path w="7001363" h="5492087">
                <a:moveTo>
                  <a:pt x="0" y="0"/>
                </a:moveTo>
                <a:lnTo>
                  <a:pt x="7001362" y="0"/>
                </a:lnTo>
                <a:lnTo>
                  <a:pt x="7001362" y="5492087"/>
                </a:lnTo>
                <a:lnTo>
                  <a:pt x="0" y="549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21126" y="472439"/>
            <a:ext cx="6551274" cy="1143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90"/>
              </a:lnSpc>
              <a:spcBef>
                <a:spcPct val="0"/>
              </a:spcBef>
            </a:pPr>
            <a:r>
              <a:rPr lang="en-US" sz="6636" spc="-146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 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1126" y="2055734"/>
            <a:ext cx="3884274" cy="688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87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Confusion Matrix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64953" y="8452273"/>
            <a:ext cx="6060162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0: True Negatives(TN) and False Positives(FP)​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 1: False Negatives (FN) and True Positives (TP)​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spc="-44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45463" y="2055734"/>
            <a:ext cx="2465737" cy="688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87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Heatmap</a:t>
            </a:r>
          </a:p>
        </p:txBody>
      </p:sp>
      <p:sp>
        <p:nvSpPr>
          <p:cNvPr id="8" name="Freeform 8"/>
          <p:cNvSpPr/>
          <p:nvPr/>
        </p:nvSpPr>
        <p:spPr>
          <a:xfrm>
            <a:off x="9144000" y="3054948"/>
            <a:ext cx="8877537" cy="5277754"/>
          </a:xfrm>
          <a:custGeom>
            <a:avLst/>
            <a:gdLst/>
            <a:ahLst/>
            <a:cxnLst/>
            <a:rect l="l" t="t" r="r" b="b"/>
            <a:pathLst>
              <a:path w="8877537" h="5277754">
                <a:moveTo>
                  <a:pt x="0" y="0"/>
                </a:moveTo>
                <a:lnTo>
                  <a:pt x="8877537" y="0"/>
                </a:lnTo>
                <a:lnTo>
                  <a:pt x="8877537" y="5277754"/>
                </a:lnTo>
                <a:lnTo>
                  <a:pt x="0" y="5277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7" b="-247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8455" y="2397457"/>
            <a:ext cx="7644202" cy="5492087"/>
          </a:xfrm>
          <a:custGeom>
            <a:avLst/>
            <a:gdLst/>
            <a:ahLst/>
            <a:cxnLst/>
            <a:rect l="l" t="t" r="r" b="b"/>
            <a:pathLst>
              <a:path w="7644202" h="5492087">
                <a:moveTo>
                  <a:pt x="0" y="0"/>
                </a:moveTo>
                <a:lnTo>
                  <a:pt x="7644203" y="0"/>
                </a:lnTo>
                <a:lnTo>
                  <a:pt x="7644203" y="5492086"/>
                </a:lnTo>
                <a:lnTo>
                  <a:pt x="0" y="5492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38454" y="501014"/>
            <a:ext cx="5790945" cy="983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spc="-125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 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455" y="1684323"/>
            <a:ext cx="2742945" cy="688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87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ROC Curve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27668"/>
            <a:ext cx="764420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4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AUC (Area Under the Curve) = 0.82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4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​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4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AUC values range from 0.5 (random) to 1.0 (perfect).​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44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 AUC of 0.81 is considered good, indicating the model has a strongability to distinguish between the two classes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spc="-44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94168" y="1651094"/>
            <a:ext cx="663874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87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Prediction Distribution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0576660" y="2397457"/>
            <a:ext cx="7084117" cy="5644962"/>
          </a:xfrm>
          <a:custGeom>
            <a:avLst/>
            <a:gdLst/>
            <a:ahLst/>
            <a:cxnLst/>
            <a:rect l="l" t="t" r="r" b="b"/>
            <a:pathLst>
              <a:path w="7084117" h="5644962">
                <a:moveTo>
                  <a:pt x="0" y="0"/>
                </a:moveTo>
                <a:lnTo>
                  <a:pt x="7084117" y="0"/>
                </a:lnTo>
                <a:lnTo>
                  <a:pt x="7084117" y="5644961"/>
                </a:lnTo>
                <a:lnTo>
                  <a:pt x="0" y="5644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6556" y="239217"/>
            <a:ext cx="3581519" cy="96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spc="-125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6556" y="1450975"/>
            <a:ext cx="16914888" cy="36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spc="-7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Most Predictive Features</a:t>
            </a:r>
          </a:p>
          <a:p>
            <a:pPr marL="755651" lvl="1" indent="-377825" algn="just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-7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Glucose, BMI, and Age were the most influential factors in predicting diabetes.</a:t>
            </a:r>
          </a:p>
          <a:p>
            <a:pPr marL="755651" lvl="1" indent="-377825" algn="just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-7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Higher glucose levels significantly increased the likelihood of being diabetic.</a:t>
            </a:r>
          </a:p>
          <a:p>
            <a:pPr marL="755651" lvl="1" indent="-377825" algn="just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-7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model also showed meaningful contributions from Insulin and Blood Pressure in certain cases.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endParaRPr lang="en-US" sz="3500" spc="-77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6556" y="5076825"/>
            <a:ext cx="15939531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-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Characteristics</a:t>
            </a:r>
          </a:p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-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It effectively captured non-linear relationships between medical features and diabetes outcomes.</a:t>
            </a:r>
          </a:p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-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Achieved an AUC of 0.81, indicating strong separability between diabetic and non-diabetic patients.</a:t>
            </a:r>
          </a:p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-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model offered high interpretability through feature importance rankings and consistent prediction performance.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spc="-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8E738-C744-7032-6E63-CC90F3B3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25247" y="1394813"/>
            <a:ext cx="6272021" cy="4311252"/>
            <a:chOff x="0" y="0"/>
            <a:chExt cx="1182464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2464" cy="812800"/>
            </a:xfrm>
            <a:custGeom>
              <a:avLst/>
              <a:gdLst/>
              <a:ahLst/>
              <a:cxnLst/>
              <a:rect l="l" t="t" r="r" b="b"/>
              <a:pathLst>
                <a:path w="1182464" h="812800">
                  <a:moveTo>
                    <a:pt x="0" y="0"/>
                  </a:moveTo>
                  <a:lnTo>
                    <a:pt x="1182464" y="0"/>
                  </a:lnTo>
                  <a:lnTo>
                    <a:pt x="118246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1477" b="-147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6169" y="1442059"/>
            <a:ext cx="6071353" cy="4216760"/>
          </a:xfrm>
          <a:custGeom>
            <a:avLst/>
            <a:gdLst/>
            <a:ahLst/>
            <a:cxnLst/>
            <a:rect l="l" t="t" r="r" b="b"/>
            <a:pathLst>
              <a:path w="6071353" h="4216760">
                <a:moveTo>
                  <a:pt x="0" y="0"/>
                </a:moveTo>
                <a:lnTo>
                  <a:pt x="6071353" y="0"/>
                </a:lnTo>
                <a:lnTo>
                  <a:pt x="6071353" y="4216760"/>
                </a:lnTo>
                <a:lnTo>
                  <a:pt x="0" y="421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4000">
            <a:off x="1573470" y="6015362"/>
            <a:ext cx="5775574" cy="3993229"/>
          </a:xfrm>
          <a:custGeom>
            <a:avLst/>
            <a:gdLst/>
            <a:ahLst/>
            <a:cxnLst/>
            <a:rect l="l" t="t" r="r" b="b"/>
            <a:pathLst>
              <a:path w="5775574" h="3993229">
                <a:moveTo>
                  <a:pt x="27598" y="0"/>
                </a:moveTo>
                <a:lnTo>
                  <a:pt x="5775574" y="40129"/>
                </a:lnTo>
                <a:lnTo>
                  <a:pt x="5747976" y="3993229"/>
                </a:lnTo>
                <a:lnTo>
                  <a:pt x="0" y="3953099"/>
                </a:lnTo>
                <a:lnTo>
                  <a:pt x="27598" y="0"/>
                </a:lnTo>
                <a:close/>
              </a:path>
            </a:pathLst>
          </a:custGeom>
          <a:blipFill>
            <a:blip r:embed="rId5"/>
            <a:stretch>
              <a:fillRect l="-1273" t="-3788" b="-112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6169" y="5887419"/>
            <a:ext cx="5958144" cy="4101155"/>
          </a:xfrm>
          <a:custGeom>
            <a:avLst/>
            <a:gdLst/>
            <a:ahLst/>
            <a:cxnLst/>
            <a:rect l="l" t="t" r="r" b="b"/>
            <a:pathLst>
              <a:path w="5958144" h="4101155">
                <a:moveTo>
                  <a:pt x="0" y="0"/>
                </a:moveTo>
                <a:lnTo>
                  <a:pt x="5958143" y="0"/>
                </a:lnTo>
                <a:lnTo>
                  <a:pt x="5958143" y="4101155"/>
                </a:lnTo>
                <a:lnTo>
                  <a:pt x="0" y="41011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568" t="-24105" r="-34014" b="-1365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636917" y="173854"/>
            <a:ext cx="14538702" cy="1035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2"/>
              </a:lnSpc>
            </a:pPr>
            <a:r>
              <a:rPr lang="en-US" sz="6101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CERTIFICATE OF COMPLETION: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ECD0E-BB2E-CDAF-4FEE-E7C9FB46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-235974"/>
            <a:ext cx="13716000" cy="105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4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0699" y="450655"/>
            <a:ext cx="18548699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-447593" y="1609032"/>
            <a:ext cx="18735593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51435" y="843655"/>
            <a:ext cx="8115300" cy="60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6"/>
              </a:lnSpc>
              <a:spcBef>
                <a:spcPct val="0"/>
              </a:spcBef>
            </a:pPr>
            <a:r>
              <a:rPr lang="en-US" sz="5600" spc="-123">
                <a:solidFill>
                  <a:srgbClr val="403E3E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86495" y="2121353"/>
            <a:ext cx="8359284" cy="7061554"/>
            <a:chOff x="0" y="0"/>
            <a:chExt cx="11145712" cy="941540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145712" cy="1061234"/>
              <a:chOff x="0" y="0"/>
              <a:chExt cx="2689678" cy="25609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ABOUT THE COURSE</a:t>
                </a: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1670834"/>
              <a:ext cx="11145712" cy="1061234"/>
              <a:chOff x="0" y="0"/>
              <a:chExt cx="2689678" cy="25609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INTRODUCTION</a:t>
                </a: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3341668"/>
              <a:ext cx="11145712" cy="1061234"/>
              <a:chOff x="0" y="0"/>
              <a:chExt cx="2689678" cy="25609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TECHNICAL STACK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8354171"/>
              <a:ext cx="11145712" cy="1061234"/>
              <a:chOff x="0" y="0"/>
              <a:chExt cx="2689678" cy="25609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INSIGHTS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6683336"/>
              <a:ext cx="11145712" cy="1061234"/>
              <a:chOff x="0" y="0"/>
              <a:chExt cx="2689678" cy="2560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DATA PREPROCESSING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5012502"/>
              <a:ext cx="11145712" cy="1061234"/>
              <a:chOff x="0" y="0"/>
              <a:chExt cx="2689678" cy="25609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DATA OVERVIEW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9452871" y="2121353"/>
            <a:ext cx="8359284" cy="7061554"/>
            <a:chOff x="0" y="0"/>
            <a:chExt cx="11145712" cy="941540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145712" cy="1061234"/>
              <a:chOff x="0" y="0"/>
              <a:chExt cx="2689678" cy="25609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MODEL SELECTION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1670834"/>
              <a:ext cx="11145712" cy="1061234"/>
              <a:chOff x="0" y="0"/>
              <a:chExt cx="2689678" cy="25609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TRAINING MODEL</a:t>
                </a: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3341668"/>
              <a:ext cx="11145712" cy="1061234"/>
              <a:chOff x="0" y="0"/>
              <a:chExt cx="2689678" cy="25609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CORRELATION ANALYSIS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354171"/>
              <a:ext cx="11145712" cy="1061234"/>
              <a:chOff x="0" y="0"/>
              <a:chExt cx="2689678" cy="25609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POWERBI</a:t>
                </a: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6683336"/>
              <a:ext cx="11145712" cy="1061234"/>
              <a:chOff x="0" y="0"/>
              <a:chExt cx="2689678" cy="25609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CONCLUSION</a:t>
                </a: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5012502"/>
              <a:ext cx="11145712" cy="1061234"/>
              <a:chOff x="0" y="0"/>
              <a:chExt cx="2689678" cy="25609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689678" cy="256097"/>
              </a:xfrm>
              <a:custGeom>
                <a:avLst/>
                <a:gdLst/>
                <a:ahLst/>
                <a:cxnLst/>
                <a:rect l="l" t="t" r="r" b="b"/>
                <a:pathLst>
                  <a:path w="2689678" h="256097">
                    <a:moveTo>
                      <a:pt x="47233" y="0"/>
                    </a:moveTo>
                    <a:lnTo>
                      <a:pt x="2642445" y="0"/>
                    </a:lnTo>
                    <a:cubicBezTo>
                      <a:pt x="2654972" y="0"/>
                      <a:pt x="2666986" y="4976"/>
                      <a:pt x="2675844" y="13834"/>
                    </a:cubicBezTo>
                    <a:cubicBezTo>
                      <a:pt x="2684702" y="22692"/>
                      <a:pt x="2689678" y="34706"/>
                      <a:pt x="2689678" y="47233"/>
                    </a:cubicBezTo>
                    <a:lnTo>
                      <a:pt x="2689678" y="208863"/>
                    </a:lnTo>
                    <a:cubicBezTo>
                      <a:pt x="2689678" y="234949"/>
                      <a:pt x="2668531" y="256097"/>
                      <a:pt x="2642445" y="256097"/>
                    </a:cubicBezTo>
                    <a:lnTo>
                      <a:pt x="47233" y="256097"/>
                    </a:lnTo>
                    <a:cubicBezTo>
                      <a:pt x="34706" y="256097"/>
                      <a:pt x="22692" y="251120"/>
                      <a:pt x="13834" y="242262"/>
                    </a:cubicBezTo>
                    <a:cubicBezTo>
                      <a:pt x="4976" y="233404"/>
                      <a:pt x="0" y="221390"/>
                      <a:pt x="0" y="208863"/>
                    </a:cubicBezTo>
                    <a:lnTo>
                      <a:pt x="0" y="47233"/>
                    </a:lnTo>
                    <a:cubicBezTo>
                      <a:pt x="0" y="34706"/>
                      <a:pt x="4976" y="22692"/>
                      <a:pt x="13834" y="13834"/>
                    </a:cubicBezTo>
                    <a:cubicBezTo>
                      <a:pt x="22692" y="4976"/>
                      <a:pt x="34706" y="0"/>
                      <a:pt x="472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403E3E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57150"/>
                <a:ext cx="2689678" cy="3132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r>
                  <a:rPr lang="en-US" sz="2599" spc="-57">
                    <a:solidFill>
                      <a:srgbClr val="403E3E"/>
                    </a:solidFill>
                    <a:latin typeface="Arial Nova Light"/>
                    <a:ea typeface="Arial Nova Light"/>
                    <a:cs typeface="Arial Nova Light"/>
                    <a:sym typeface="Arial Nova Light"/>
                  </a:rPr>
                  <a:t>MODEL EVALUATION</a:t>
                </a:r>
              </a:p>
            </p:txBody>
          </p:sp>
        </p:grpSp>
      </p:grpSp>
      <p:sp>
        <p:nvSpPr>
          <p:cNvPr id="43" name="TextBox 43"/>
          <p:cNvSpPr txBox="1"/>
          <p:nvPr/>
        </p:nvSpPr>
        <p:spPr>
          <a:xfrm>
            <a:off x="386495" y="2266793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1.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86495" y="4792189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3.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86495" y="3524729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2.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452871" y="6059650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10.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452871" y="4792189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9.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86495" y="8537421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6.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86495" y="7279485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5.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86495" y="6012025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4.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452871" y="3524729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8.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452871" y="2266793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7.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452871" y="8537421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12.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452871" y="7317585"/>
            <a:ext cx="93097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7">
                <a:solidFill>
                  <a:srgbClr val="403E3E"/>
                </a:solidFill>
                <a:latin typeface="Arial Nova Light"/>
                <a:ea typeface="Arial Nova Light"/>
                <a:cs typeface="Arial Nova Light"/>
                <a:sym typeface="Arial Nova Light"/>
              </a:rPr>
              <a:t>11.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4425" y="1531407"/>
            <a:ext cx="17159151" cy="732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3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spc="-5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• THE CEC CERTIFICATION COURSE ON “APPLIED DATA ANALYTICS: A PRACTICAL APPROACH” WAS ORGANIZED BY THE DEPARTMENT OF INFORMATION TECHNOLOGY, NIT RAIPUR, UNDER THE CONTINUING EDUCATION CELL (CEC).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399" spc="-52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just">
              <a:lnSpc>
                <a:spcPts val="3235"/>
              </a:lnSpc>
              <a:spcBef>
                <a:spcPct val="0"/>
              </a:spcBef>
            </a:pPr>
            <a:r>
              <a:rPr lang="en-US" sz="2310" spc="-5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• THE COURSE WAS CONDUCTED FROM 26TH MAY TO 9TH JUNE 2025, FOCUSING ON PRACTICAL APPLICATIONS OF DATA ANALYTICS AND MACHINE LEARNING.</a:t>
            </a:r>
          </a:p>
          <a:p>
            <a:pPr algn="just">
              <a:lnSpc>
                <a:spcPts val="3235"/>
              </a:lnSpc>
              <a:spcBef>
                <a:spcPct val="0"/>
              </a:spcBef>
            </a:pPr>
            <a:endParaRPr lang="en-US" sz="2310" spc="-5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spc="-5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• IT PROVIDED PARTICIPANTS WITH HANDS-ON EXPERIENCE IN DATA PREPROCESSING, VISUALIZATION, MODEL BUILDING, AND EVALUATION USING MODERN ANALYTICAL TOOLS.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399" spc="-52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spc="-5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• THE COURSE EMPHASIZED BRIDGING THEORETICAL CONCEPTS WITH REAL-WORLD PROBLEM SOLVING, ENCOURAGING PARTICIPANTS TO APPLY ANALYTICAL THINKING IN DOMAINS SUCH AS HEALTHCARE, BUSINESS, AND RESEARCH.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399" spc="-52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spc="-5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• THIS PROJECT, “DIABETES PREDICTION USING MACHINE LEARNING,” WAS DEVELOPED AS PART OF THE COURSE TO DEMONSTRATE PRACTICAL IMPLEMENTATION OF LEARNED TECHNIQUES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399" spc="-52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0584" y="563561"/>
            <a:ext cx="13080124" cy="84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 spc="-10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About the Course – Applied Data Analytics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663" y="1748991"/>
            <a:ext cx="18021337" cy="743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031" lvl="1" indent="-318515" algn="l">
              <a:lnSpc>
                <a:spcPts val="4130"/>
              </a:lnSpc>
              <a:buFont typeface="Arial"/>
              <a:buChar char="•"/>
            </a:pPr>
            <a:r>
              <a:rPr lang="en-US" sz="2950" spc="-6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Problem Statement:​</a:t>
            </a:r>
          </a:p>
          <a:p>
            <a:pPr algn="l">
              <a:lnSpc>
                <a:spcPts val="3850"/>
              </a:lnSpc>
            </a:pPr>
            <a:r>
              <a:rPr lang="en-US" sz="2750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Diabetes is a chronic disease affecting millions worldwide. Early detection is crucial to prevent complications and manage the condition effectively.​</a:t>
            </a:r>
          </a:p>
          <a:p>
            <a:pPr algn="l">
              <a:lnSpc>
                <a:spcPts val="3850"/>
              </a:lnSpc>
            </a:pPr>
            <a:r>
              <a:rPr lang="en-US" sz="2750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​</a:t>
            </a:r>
          </a:p>
          <a:p>
            <a:pPr marL="637031" lvl="1" indent="-318515" algn="l">
              <a:lnSpc>
                <a:spcPts val="4130"/>
              </a:lnSpc>
              <a:buFont typeface="Arial"/>
              <a:buChar char="•"/>
            </a:pPr>
            <a:r>
              <a:rPr lang="en-US" sz="2950" spc="-6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Why We Chose This Topic:​</a:t>
            </a:r>
          </a:p>
          <a:p>
            <a:pPr algn="l">
              <a:lnSpc>
                <a:spcPts val="3850"/>
              </a:lnSpc>
            </a:pPr>
            <a:r>
              <a:rPr lang="en-US" sz="2750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Diabetes is a growing global health concern, and we wanted to explore how data-driven approaches can assist in early detection and intervention using machine learning.​</a:t>
            </a:r>
          </a:p>
          <a:p>
            <a:pPr algn="l">
              <a:lnSpc>
                <a:spcPts val="3850"/>
              </a:lnSpc>
            </a:pPr>
            <a:r>
              <a:rPr lang="en-US" sz="2750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​</a:t>
            </a:r>
          </a:p>
          <a:p>
            <a:pPr marL="637031" lvl="1" indent="-318515" algn="l">
              <a:lnSpc>
                <a:spcPts val="4130"/>
              </a:lnSpc>
              <a:buFont typeface="Arial"/>
              <a:buChar char="•"/>
            </a:pPr>
            <a:r>
              <a:rPr lang="en-US" sz="2950" spc="-6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Objective:​</a:t>
            </a:r>
          </a:p>
          <a:p>
            <a:pPr algn="l">
              <a:lnSpc>
                <a:spcPts val="3850"/>
              </a:lnSpc>
            </a:pPr>
            <a:r>
              <a:rPr lang="en-US" sz="2750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Develop a predictive model to determine the likelihood of a patient having diabetes based on medical diagnostic measurements.​</a:t>
            </a:r>
          </a:p>
          <a:p>
            <a:pPr algn="l">
              <a:lnSpc>
                <a:spcPts val="3850"/>
              </a:lnSpc>
            </a:pPr>
            <a:r>
              <a:rPr lang="en-US" sz="2750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​</a:t>
            </a:r>
          </a:p>
          <a:p>
            <a:pPr marL="637031" lvl="1" indent="-318515" algn="l">
              <a:lnSpc>
                <a:spcPts val="4130"/>
              </a:lnSpc>
              <a:buFont typeface="Arial"/>
              <a:buChar char="•"/>
            </a:pPr>
            <a:r>
              <a:rPr lang="en-US" sz="2950" spc="-6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Dataset:​</a:t>
            </a:r>
          </a:p>
          <a:p>
            <a:pPr algn="l">
              <a:lnSpc>
                <a:spcPts val="3850"/>
              </a:lnSpc>
            </a:pPr>
            <a:r>
              <a:rPr lang="en-US" sz="2750" spc="-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 used the Pima Indians Diabetes Dataset, a widely used benchmark dataset for binary classification problems in healthcare analytics.​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272" y="554036"/>
            <a:ext cx="3847927" cy="854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-10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580542"/>
            <a:ext cx="15963900" cy="3395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31"/>
              </a:lnSpc>
            </a:pPr>
            <a:r>
              <a:rPr lang="en-US" sz="3165" spc="-69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Machine Learning Libraries:</a:t>
            </a:r>
          </a:p>
          <a:p>
            <a:pPr marL="683434" lvl="1" indent="-341717" algn="just">
              <a:lnSpc>
                <a:spcPts val="4431"/>
              </a:lnSpc>
              <a:buFont typeface="Arial"/>
              <a:buChar char="•"/>
            </a:pPr>
            <a:r>
              <a:rPr lang="en-US" sz="3165" spc="-69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Pandas, NumPy, Matplotlib, Seaborn</a:t>
            </a:r>
          </a:p>
          <a:p>
            <a:pPr marL="683434" lvl="1" indent="-341717" algn="just">
              <a:lnSpc>
                <a:spcPts val="4431"/>
              </a:lnSpc>
              <a:buFont typeface="Arial"/>
              <a:buChar char="•"/>
            </a:pPr>
            <a:r>
              <a:rPr lang="en-US" sz="3165" spc="-69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Algorithms: Logistic Regression, Decision Tree, Random Forest, SVM</a:t>
            </a:r>
          </a:p>
          <a:p>
            <a:pPr algn="just">
              <a:lnSpc>
                <a:spcPts val="4431"/>
              </a:lnSpc>
            </a:pPr>
            <a:r>
              <a:rPr lang="en-US" sz="3165" spc="-69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Visualization:</a:t>
            </a:r>
          </a:p>
          <a:p>
            <a:pPr marL="683434" lvl="1" indent="-341717" algn="just">
              <a:lnSpc>
                <a:spcPts val="4431"/>
              </a:lnSpc>
              <a:buFont typeface="Arial"/>
              <a:buChar char="•"/>
            </a:pPr>
            <a:r>
              <a:rPr lang="en-US" sz="3165" spc="-69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Power BI (for interactive dashboards and analytics)</a:t>
            </a:r>
          </a:p>
          <a:p>
            <a:pPr algn="just">
              <a:lnSpc>
                <a:spcPts val="4991"/>
              </a:lnSpc>
            </a:pPr>
            <a:endParaRPr lang="en-US" sz="3165" spc="-69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191290" y="8161401"/>
            <a:ext cx="1492380" cy="1492380"/>
          </a:xfrm>
          <a:custGeom>
            <a:avLst/>
            <a:gdLst/>
            <a:ahLst/>
            <a:cxnLst/>
            <a:rect l="l" t="t" r="r" b="b"/>
            <a:pathLst>
              <a:path w="1492380" h="1492380">
                <a:moveTo>
                  <a:pt x="0" y="0"/>
                </a:moveTo>
                <a:lnTo>
                  <a:pt x="1492381" y="0"/>
                </a:lnTo>
                <a:lnTo>
                  <a:pt x="1492381" y="1492380"/>
                </a:lnTo>
                <a:lnTo>
                  <a:pt x="0" y="1492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82600" y="8338886"/>
            <a:ext cx="4339098" cy="1427958"/>
          </a:xfrm>
          <a:custGeom>
            <a:avLst/>
            <a:gdLst/>
            <a:ahLst/>
            <a:cxnLst/>
            <a:rect l="l" t="t" r="r" b="b"/>
            <a:pathLst>
              <a:path w="4339098" h="1427958">
                <a:moveTo>
                  <a:pt x="0" y="0"/>
                </a:moveTo>
                <a:lnTo>
                  <a:pt x="4339098" y="0"/>
                </a:lnTo>
                <a:lnTo>
                  <a:pt x="4339098" y="1427957"/>
                </a:lnTo>
                <a:lnTo>
                  <a:pt x="0" y="1427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304800" y="479598"/>
            <a:ext cx="4394541" cy="94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spc="-120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Tech Stack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2FB8E1-5AB8-57C8-F049-1EB8F1785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6470" y="8077672"/>
            <a:ext cx="2197271" cy="1802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E4FFC-BC49-C0F6-DF5E-8E6DE178F8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7691" y="8146161"/>
            <a:ext cx="1852617" cy="1620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839219-EBB7-83AD-C9AF-501FED9490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0" y="8219834"/>
            <a:ext cx="2204713" cy="16660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BDE496-6DFD-5B9A-1D0B-D57A41206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74" y="8085046"/>
            <a:ext cx="2148172" cy="18020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2472995556"/>
              </p:ext>
            </p:extLst>
          </p:nvPr>
        </p:nvGraphicFramePr>
        <p:xfrm>
          <a:off x="301651" y="2933700"/>
          <a:ext cx="6172200" cy="670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2200" imgH="6781800" progId="Excel.Sheet.12">
                  <p:embed/>
                </p:oleObj>
              </mc:Choice>
              <mc:Fallback>
                <p:oleObj name="Worksheet" r:id="rId3" imgW="4902200" imgH="6781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651" y="2933700"/>
                        <a:ext cx="6172200" cy="670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26232" y="174623"/>
            <a:ext cx="5845968" cy="854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-10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6952" y="1285046"/>
            <a:ext cx="10954330" cy="192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469" lvl="1" indent="-396235" algn="l">
              <a:lnSpc>
                <a:spcPts val="5138"/>
              </a:lnSpc>
              <a:buFont typeface="Arial"/>
              <a:buChar char="•"/>
            </a:pPr>
            <a:r>
              <a:rPr lang="en-US" sz="3670" spc="-8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Total Records: 768​</a:t>
            </a:r>
          </a:p>
          <a:p>
            <a:pPr marL="792469" lvl="1" indent="-396235" algn="l">
              <a:lnSpc>
                <a:spcPts val="5138"/>
              </a:lnSpc>
              <a:buFont typeface="Arial"/>
              <a:buChar char="•"/>
            </a:pPr>
            <a:r>
              <a:rPr lang="en-US" sz="3670" spc="-8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Features: 8​</a:t>
            </a:r>
          </a:p>
          <a:p>
            <a:pPr marL="792469" lvl="1" indent="-396235" algn="l">
              <a:lnSpc>
                <a:spcPts val="5138"/>
              </a:lnSpc>
              <a:buFont typeface="Arial"/>
              <a:buChar char="•"/>
            </a:pPr>
            <a:r>
              <a:rPr lang="en-US" sz="3670" spc="-8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Target Variable: 0 = Non diabetic​,1 = Diabetic​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16" y="-17339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170" y="174623"/>
            <a:ext cx="6660830" cy="854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-10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6473" y="1039761"/>
            <a:ext cx="17773650" cy="872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Handling Missing Values:​</a:t>
            </a:r>
          </a:p>
          <a:p>
            <a:pPr algn="l">
              <a:lnSpc>
                <a:spcPts val="3779"/>
              </a:lnSpc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Certain features had zero values, which are not physiologically plausible. These were treated as missing and imputed with the median of respective columns.​ </a:t>
            </a:r>
          </a:p>
          <a:p>
            <a:pPr marL="582925" lvl="1" indent="-291463">
              <a:lnSpc>
                <a:spcPts val="3779"/>
              </a:lnSpc>
              <a:buFont typeface="Arial"/>
              <a:buChar char="•"/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Features Imputed:​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Glucose​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Blood Pressure​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Skin Thickness​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Insulin​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BMI​</a:t>
            </a:r>
          </a:p>
          <a:p>
            <a:pPr marL="291462" lvl="1" algn="l">
              <a:lnSpc>
                <a:spcPts val="3779"/>
              </a:lnSpc>
            </a:pPr>
            <a:endParaRPr lang="en-US" sz="2699" spc="-5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Standardization:​</a:t>
            </a:r>
          </a:p>
          <a:p>
            <a:pPr algn="l">
              <a:lnSpc>
                <a:spcPts val="3779"/>
              </a:lnSpc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Applied Standard Scaler to normalize feature values, ensuring each has a mean of 0 and standard deviation of 1. This step is crucial for algorithms sensitive to feature scaling.​</a:t>
            </a:r>
          </a:p>
          <a:p>
            <a:pPr algn="l">
              <a:lnSpc>
                <a:spcPts val="3779"/>
              </a:lnSpc>
            </a:pPr>
            <a:endParaRPr lang="en-US" sz="2699" spc="-5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Splitting:​</a:t>
            </a:r>
          </a:p>
          <a:p>
            <a:pPr algn="l">
              <a:lnSpc>
                <a:spcPts val="3779"/>
              </a:lnSpc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Divided the dataset into training and testing sets using an 80/20 split:​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Training Set: 614 records​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spc="-5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Testing Set: 154 records​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9680" y="174623"/>
            <a:ext cx="6790720" cy="854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-10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FE1CF-F6E3-9913-C38E-AF4F3834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33500"/>
            <a:ext cx="12115800" cy="80665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1234</Words>
  <Application>Microsoft Office PowerPoint</Application>
  <PresentationFormat>Custom</PresentationFormat>
  <Paragraphs>162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DM Serif Display</vt:lpstr>
      <vt:lpstr>Calibri</vt:lpstr>
      <vt:lpstr>Arial Nova Bold</vt:lpstr>
      <vt:lpstr>Arial Nova Light</vt:lpstr>
      <vt:lpstr>Arial</vt:lpstr>
      <vt:lpstr>Open Sauce Light</vt:lpstr>
      <vt:lpstr>Open Sauce</vt:lpstr>
      <vt:lpstr>Open Sauce Bold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NIDHI SAHU</cp:lastModifiedBy>
  <cp:revision>4</cp:revision>
  <dcterms:created xsi:type="dcterms:W3CDTF">2006-08-16T00:00:00Z</dcterms:created>
  <dcterms:modified xsi:type="dcterms:W3CDTF">2025-11-21T07:20:44Z</dcterms:modified>
  <dc:identifier>DAG4ZxcWP1M</dc:identifier>
</cp:coreProperties>
</file>